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7" r:id="rId3"/>
    <p:sldId id="281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2" r:id="rId15"/>
    <p:sldId id="276" r:id="rId16"/>
    <p:sldId id="273" r:id="rId17"/>
    <p:sldId id="274" r:id="rId18"/>
    <p:sldId id="275" r:id="rId19"/>
    <p:sldId id="277" r:id="rId20"/>
    <p:sldId id="279" r:id="rId21"/>
    <p:sldId id="278" r:id="rId22"/>
    <p:sldId id="280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707" autoAdjust="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845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827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074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49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464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761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999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56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4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86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5159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C1F8B-EBF1-441E-A749-0867C18F011C}" type="datetimeFigureOut">
              <a:rPr lang="fr-FR" smtClean="0"/>
              <a:pPr/>
              <a:t>13/04/2020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3553-A4E8-47BA-9745-187CE32301C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44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DR400_PE_ACA.pdf" TargetMode="External"/><Relationship Id="rId2" Type="http://schemas.openxmlformats.org/officeDocument/2006/relationships/hyperlink" Target="http://www.aeroclubandernos.com/wp-content/uploads/2020/04/DR400_PE_AC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eroclubandernos.com/wp-content/uploads/2020/04/DR400_BDC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roclubandernos.com/wp-content/uploads/2020/04/DR400_PE_ACA.pdf" TargetMode="External"/><Relationship Id="rId2" Type="http://schemas.openxmlformats.org/officeDocument/2006/relationships/hyperlink" Target="http://www.aeroclubandernos.com/wp-content/uploads/2020/04/DR400_taches_entretien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ac.aero/cn" TargetMode="External"/><Relationship Id="rId2" Type="http://schemas.openxmlformats.org/officeDocument/2006/relationships/hyperlink" Target="https://ad.easa.europa.eu/ad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aeroclubandernos.com/wp-content/uploads/2020/04/DR400_CN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roclubandernos.com/wp-content/uploads/2020/04/DR400_Cardex.pdf" TargetMode="External"/><Relationship Id="rId2" Type="http://schemas.openxmlformats.org/officeDocument/2006/relationships/hyperlink" Target="http://www.aeroclubandernos.com/wp-content/uploads/2020/04/DR400_PE_AC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SCAI-DR412-MM-A_12.08.pdf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://www.aeroclubandernos.com/wp-content/uploads/2020/04/SCAI-DR412-MM-A_12.08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eroclubandernos.com/wp-content/uploads/2020/04/SB96-2-Cessna.pdf" TargetMode="External"/><Relationship Id="rId5" Type="http://schemas.openxmlformats.org/officeDocument/2006/relationships/hyperlink" Target="http://www.aeroclubandernos.com/wp-content/uploads/2020/04/Rapco-Service-Letter-RASL-005_Rev_C.pdf" TargetMode="External"/><Relationship Id="rId4" Type="http://schemas.openxmlformats.org/officeDocument/2006/relationships/hyperlink" Target="http://www.aeroclubandernos.com/wp-content/uploads/2020/04/Kannad-406-AF-user_manual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SI1009BC%20TBO%20Schedule.pdf" TargetMode="External"/><Relationship Id="rId2" Type="http://schemas.openxmlformats.org/officeDocument/2006/relationships/hyperlink" Target="http://www.aeroclubandernos.com/wp-content/uploads/2020/04/SI1009BC-TBO-Schedule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aeroclubandernos.com/wp-content/uploads/2020/04/G4111IC.pdf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roclubandernos.com/wp-content/uploads/2020/04/11_2020_KF_50h.pdf" TargetMode="External"/><Relationship Id="rId2" Type="http://schemas.openxmlformats.org/officeDocument/2006/relationships/hyperlink" Target="http://www.aeroclubandernos.com/wp-content/uploads/2020/04/Tableau-suivi-&#233;talonnag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aeroclubandernos.com/wp-content/uploads/2020/04/MOM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eroclubandernos.com/wp-content/uploads/2020/04/DR400_manuel_entretien.pdf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://www.aeroclubandernos.com/wp-content/uploads/2020/04/DR400_programme_entretie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eroclubandernos.com/wp-content/uploads/2020/04/LS_Robin.pdf" TargetMode="External"/><Relationship Id="rId5" Type="http://schemas.openxmlformats.org/officeDocument/2006/relationships/hyperlink" Target="http://www.aeroclubandernos.com/wp-content/uploads/2020/04/sb_Robin.pdf" TargetMode="External"/><Relationship Id="rId4" Type="http://schemas.openxmlformats.org/officeDocument/2006/relationships/hyperlink" Target="http://www.aeroclubandernos.com/wp-content/uploads/2020/04/DR400_manuel_reparation_structurale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98902" y="2637160"/>
            <a:ext cx="10723417" cy="3068103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MAINTIEN DE LA NAVIGABILIT</a:t>
            </a:r>
            <a:r>
              <a:rPr lang="fr-FR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É</a:t>
            </a:r>
            <a:r>
              <a:rPr lang="fr-F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DES A</a:t>
            </a:r>
            <a:r>
              <a:rPr lang="fr-FR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É</a:t>
            </a:r>
            <a:r>
              <a:rPr lang="fr-F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RONEFS EXPLOIT</a:t>
            </a:r>
            <a:r>
              <a:rPr lang="fr-FR" b="1" dirty="0">
                <a:solidFill>
                  <a:schemeClr val="tx2">
                    <a:lumMod val="20000"/>
                    <a:lumOff val="80000"/>
                  </a:schemeClr>
                </a:solidFill>
              </a:rPr>
              <a:t>É</a:t>
            </a:r>
            <a:r>
              <a:rPr lang="fr-F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 EN AVIATION GÉNÉRALE</a:t>
            </a:r>
            <a:br>
              <a:rPr lang="fr-F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fr-FR" sz="4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Partie 1</a:t>
            </a:r>
            <a:endParaRPr lang="fr-FR" sz="4000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4639628" y="349929"/>
            <a:ext cx="2983346" cy="2287231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728754" y="6042212"/>
            <a:ext cx="68410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solidFill>
                  <a:srgbClr val="002060"/>
                </a:solidFill>
              </a:rPr>
              <a:t>© </a:t>
            </a:r>
            <a:r>
              <a:rPr lang="fr-FR" sz="2000" b="1" i="1" dirty="0">
                <a:solidFill>
                  <a:srgbClr val="002060"/>
                </a:solidFill>
              </a:rPr>
              <a:t>P</a:t>
            </a:r>
            <a:r>
              <a:rPr lang="fr-FR" sz="2000" b="1" i="1" dirty="0" smtClean="0">
                <a:solidFill>
                  <a:srgbClr val="002060"/>
                </a:solidFill>
              </a:rPr>
              <a:t>atrick LABOUYRIE – Aéro Club Andernos - 14 </a:t>
            </a:r>
            <a:r>
              <a:rPr lang="fr-FR" sz="2000" b="1" i="1" dirty="0" smtClean="0">
                <a:solidFill>
                  <a:srgbClr val="002060"/>
                </a:solidFill>
              </a:rPr>
              <a:t>avril 2020</a:t>
            </a:r>
            <a:endParaRPr lang="fr-FR" sz="2000" b="1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51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798163"/>
            <a:ext cx="10319078" cy="45609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dirty="0" smtClean="0"/>
              <a:t>Le </a:t>
            </a:r>
            <a:r>
              <a:rPr lang="fr-FR" dirty="0"/>
              <a:t>constructeur </a:t>
            </a:r>
            <a:r>
              <a:rPr lang="fr-FR" dirty="0" smtClean="0"/>
              <a:t>de tous les autres équipements (pompe à vide, silencieux d’échappement, magnétos, radio / radio </a:t>
            </a:r>
            <a:r>
              <a:rPr lang="fr-FR" dirty="0" err="1" smtClean="0"/>
              <a:t>nav</a:t>
            </a:r>
            <a:r>
              <a:rPr lang="fr-FR" dirty="0" smtClean="0"/>
              <a:t>, alternateur, </a:t>
            </a:r>
            <a:r>
              <a:rPr lang="fr-FR" dirty="0" err="1" smtClean="0"/>
              <a:t>etc</a:t>
            </a:r>
            <a:r>
              <a:rPr lang="fr-FR" dirty="0" smtClean="0"/>
              <a:t> ..) met également à disposition :</a:t>
            </a:r>
          </a:p>
          <a:p>
            <a:pPr algn="just">
              <a:buFontTx/>
              <a:buChar char="-"/>
            </a:pPr>
            <a:r>
              <a:rPr lang="fr-FR" dirty="0" smtClean="0"/>
              <a:t>le manuel de maintenance </a:t>
            </a:r>
            <a:r>
              <a:rPr lang="fr-FR" dirty="0"/>
              <a:t>pour </a:t>
            </a:r>
            <a:r>
              <a:rPr lang="fr-FR" dirty="0" smtClean="0"/>
              <a:t>chacun des équipements ainsi </a:t>
            </a:r>
            <a:r>
              <a:rPr lang="fr-FR" dirty="0"/>
              <a:t>que les données concernant leurs potentiel horaire et </a:t>
            </a:r>
            <a:r>
              <a:rPr lang="fr-FR" dirty="0" smtClean="0"/>
              <a:t>calendaire</a:t>
            </a:r>
            <a:endParaRPr lang="fr-FR" dirty="0"/>
          </a:p>
          <a:p>
            <a:pPr algn="just">
              <a:buFontTx/>
              <a:buChar char="-"/>
            </a:pPr>
            <a:r>
              <a:rPr lang="fr-FR" dirty="0" smtClean="0"/>
              <a:t>la </a:t>
            </a:r>
            <a:r>
              <a:rPr lang="fr-FR" dirty="0"/>
              <a:t>liste des SB (Service Bulletin)</a:t>
            </a:r>
          </a:p>
          <a:p>
            <a:pPr algn="just">
              <a:buFontTx/>
              <a:buChar char="-"/>
            </a:pPr>
            <a:r>
              <a:rPr lang="fr-FR" dirty="0"/>
              <a:t>la liste des SL (Service </a:t>
            </a:r>
            <a:r>
              <a:rPr lang="fr-FR" dirty="0" err="1"/>
              <a:t>Letter</a:t>
            </a:r>
            <a:r>
              <a:rPr lang="fr-FR" dirty="0"/>
              <a:t>)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3748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634330"/>
            <a:ext cx="10319078" cy="50557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dirty="0" smtClean="0"/>
              <a:t>Toutes ces données émanant du constructeur de l’avion et de tous les équipementiers doivent être compilées dans un Programme d’Entretien pour </a:t>
            </a:r>
            <a:r>
              <a:rPr lang="fr-FR" dirty="0"/>
              <a:t>chaque avion ou pour un groupe d’avions </a:t>
            </a:r>
            <a:r>
              <a:rPr lang="fr-FR" dirty="0" smtClean="0"/>
              <a:t>identiques.</a:t>
            </a:r>
          </a:p>
          <a:p>
            <a:pPr marL="0" indent="0" algn="just">
              <a:buNone/>
            </a:pPr>
            <a:r>
              <a:rPr lang="fr-FR" dirty="0" smtClean="0"/>
              <a:t>Ce Programme d’Entretien doit être approuvé par l’autorité (OSAC) ou par le responsable de la navigabilité de l’Organisme de Gestion (Part M/ G) qui gère l’avion.</a:t>
            </a:r>
          </a:p>
          <a:p>
            <a:pPr marL="0" indent="0" algn="just">
              <a:buNone/>
            </a:pPr>
            <a:r>
              <a:rPr lang="fr-FR" dirty="0" smtClean="0"/>
              <a:t>Dans le cadre de notre agrément sous Part M/G, nous aurions la possibilité d’approuver nous-même ces Programmes d’Entretien mais nous avons opté pour l’approbation par l’autorité (OSAC).</a:t>
            </a:r>
          </a:p>
          <a:p>
            <a:pPr marL="0" indent="0" algn="just">
              <a:buNone/>
            </a:pPr>
            <a:r>
              <a:rPr lang="fr-FR" dirty="0" smtClean="0"/>
              <a:t>Pour nos 4 DR 400 nous avons donc un </a:t>
            </a:r>
            <a:r>
              <a:rPr lang="fr-FR" dirty="0" smtClean="0">
                <a:hlinkClick r:id="rId2"/>
              </a:rPr>
              <a:t>Programme d’Entretie</a:t>
            </a:r>
            <a:r>
              <a:rPr lang="fr-FR" dirty="0" smtClean="0">
                <a:hlinkClick r:id="rId3" action="ppaction://hlinkfile"/>
              </a:rPr>
              <a:t>n</a:t>
            </a:r>
            <a:r>
              <a:rPr lang="fr-FR" dirty="0" smtClean="0"/>
              <a:t> unique approuvé par l’OSAC. </a:t>
            </a:r>
            <a:endParaRPr lang="fr-FR" dirty="0"/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48285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574310"/>
            <a:ext cx="10319078" cy="47145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dirty="0" smtClean="0"/>
              <a:t>L’entretien d’un aéronef consiste à :</a:t>
            </a:r>
          </a:p>
          <a:p>
            <a:pPr algn="just">
              <a:buFontTx/>
              <a:buChar char="-"/>
            </a:pPr>
            <a:r>
              <a:rPr lang="fr-FR" dirty="0" smtClean="0"/>
              <a:t>Effectuer les tâches de visite programmées par le constructeur</a:t>
            </a:r>
          </a:p>
          <a:p>
            <a:pPr algn="just">
              <a:buFontTx/>
              <a:buChar char="-"/>
            </a:pPr>
            <a:r>
              <a:rPr lang="fr-FR" dirty="0" smtClean="0"/>
              <a:t>Appliquer les Consignes de Navigabilité émises par l’OSAC ou l’EASA</a:t>
            </a:r>
          </a:p>
          <a:p>
            <a:pPr algn="just">
              <a:buFontTx/>
              <a:buChar char="-"/>
            </a:pPr>
            <a:r>
              <a:rPr lang="fr-FR" dirty="0" smtClean="0"/>
              <a:t>Traiter les équipements à potentiel ou vie limite (cardex) </a:t>
            </a:r>
          </a:p>
          <a:p>
            <a:pPr algn="just">
              <a:buFontTx/>
              <a:buChar char="-"/>
            </a:pPr>
            <a:r>
              <a:rPr lang="fr-FR" dirty="0"/>
              <a:t>Traiter les </a:t>
            </a:r>
            <a:r>
              <a:rPr lang="fr-FR" dirty="0" smtClean="0"/>
              <a:t>inspections particulières à </a:t>
            </a:r>
            <a:r>
              <a:rPr lang="fr-FR" dirty="0"/>
              <a:t>potentiel </a:t>
            </a:r>
            <a:r>
              <a:rPr lang="fr-FR" dirty="0" smtClean="0"/>
              <a:t>horaire ou calendaire (cardex)</a:t>
            </a:r>
          </a:p>
          <a:p>
            <a:pPr algn="just">
              <a:buFontTx/>
              <a:buChar char="-"/>
            </a:pPr>
            <a:r>
              <a:rPr lang="fr-FR" dirty="0" smtClean="0"/>
              <a:t>Traiter les pannes ou disfonctionnement signalés par les utilisateurs</a:t>
            </a:r>
          </a:p>
          <a:p>
            <a:pPr marL="0" indent="0" algn="just">
              <a:buNone/>
            </a:pPr>
            <a:r>
              <a:rPr lang="fr-FR" dirty="0" smtClean="0"/>
              <a:t>Pour toutes ces opérations, l’atelier (Part M/F) doit obtenir un </a:t>
            </a:r>
            <a:r>
              <a:rPr lang="fr-FR" dirty="0" smtClean="0">
                <a:hlinkClick r:id="rId2"/>
              </a:rPr>
              <a:t>Bon de Commande</a:t>
            </a:r>
            <a:r>
              <a:rPr lang="fr-FR" dirty="0" smtClean="0"/>
              <a:t> de la part du gestionnaire de Navigabilité (Part M/G)</a:t>
            </a:r>
          </a:p>
          <a:p>
            <a:pPr algn="just">
              <a:buFontTx/>
              <a:buChar char="-"/>
            </a:pPr>
            <a:endParaRPr lang="fr-FR" dirty="0"/>
          </a:p>
          <a:p>
            <a:pPr algn="just">
              <a:buFontTx/>
              <a:buChar char="-"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algn="just">
              <a:buFontTx/>
              <a:buChar char="-"/>
            </a:pP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460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49486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600" u="sng" dirty="0" smtClean="0"/>
              <a:t>Les tâches de visite programmées </a:t>
            </a:r>
          </a:p>
          <a:p>
            <a:pPr marL="0" indent="0" algn="ctr">
              <a:buNone/>
            </a:pPr>
            <a:endParaRPr lang="fr-FR" sz="1050" dirty="0" smtClean="0"/>
          </a:p>
          <a:p>
            <a:pPr marL="0" indent="0" algn="just">
              <a:buNone/>
            </a:pPr>
            <a:r>
              <a:rPr lang="fr-FR" dirty="0" smtClean="0"/>
              <a:t>Pour un DR 400, </a:t>
            </a:r>
            <a:r>
              <a:rPr lang="fr-FR" dirty="0" smtClean="0">
                <a:hlinkClick r:id="rId2"/>
              </a:rPr>
              <a:t>les tâches de visites</a:t>
            </a:r>
            <a:r>
              <a:rPr lang="fr-FR" dirty="0" smtClean="0"/>
              <a:t> définies par le constructeur dans son </a:t>
            </a:r>
            <a:r>
              <a:rPr lang="fr-FR" dirty="0" smtClean="0">
                <a:hlinkClick r:id="rId3"/>
              </a:rPr>
              <a:t>Programme d’Entretien </a:t>
            </a:r>
            <a:r>
              <a:rPr lang="fr-FR" sz="2000" dirty="0">
                <a:hlinkClick r:id="rId3"/>
              </a:rPr>
              <a:t>(</a:t>
            </a:r>
            <a:r>
              <a:rPr lang="fr-FR" sz="2000" dirty="0" smtClean="0">
                <a:hlinkClick r:id="rId3"/>
              </a:rPr>
              <a:t>p. 19)</a:t>
            </a:r>
            <a:r>
              <a:rPr lang="fr-FR" dirty="0" smtClean="0"/>
              <a:t> sont:</a:t>
            </a:r>
          </a:p>
          <a:p>
            <a:pPr algn="just">
              <a:buFontTx/>
              <a:buChar char="-"/>
            </a:pPr>
            <a:r>
              <a:rPr lang="fr-FR" dirty="0" smtClean="0"/>
              <a:t>des </a:t>
            </a:r>
            <a:r>
              <a:rPr lang="fr-FR" dirty="0"/>
              <a:t>visites </a:t>
            </a:r>
            <a:r>
              <a:rPr lang="fr-FR" dirty="0" smtClean="0"/>
              <a:t>de routine: 50h</a:t>
            </a:r>
            <a:r>
              <a:rPr lang="fr-FR" dirty="0"/>
              <a:t>, </a:t>
            </a:r>
            <a:r>
              <a:rPr lang="fr-FR" dirty="0" smtClean="0"/>
              <a:t>100h, 500h</a:t>
            </a:r>
          </a:p>
          <a:p>
            <a:pPr algn="just">
              <a:buFontTx/>
              <a:buChar char="-"/>
            </a:pPr>
            <a:r>
              <a:rPr lang="fr-FR" dirty="0" smtClean="0"/>
              <a:t>des visites détaillées: 1000h,</a:t>
            </a:r>
            <a:r>
              <a:rPr lang="fr-FR" dirty="0"/>
              <a:t> </a:t>
            </a:r>
            <a:r>
              <a:rPr lang="fr-FR" dirty="0" smtClean="0"/>
              <a:t>2000h </a:t>
            </a:r>
          </a:p>
          <a:p>
            <a:pPr algn="just">
              <a:buFontTx/>
              <a:buChar char="-"/>
            </a:pPr>
            <a:r>
              <a:rPr lang="fr-FR" dirty="0" smtClean="0"/>
              <a:t>des visites liées au vieillissement: </a:t>
            </a:r>
            <a:r>
              <a:rPr lang="fr-FR" dirty="0"/>
              <a:t>1 an, 3 ans, </a:t>
            </a:r>
            <a:r>
              <a:rPr lang="fr-FR" dirty="0" smtClean="0"/>
              <a:t>6 ans</a:t>
            </a:r>
          </a:p>
          <a:p>
            <a:pPr marL="0" indent="0" algn="just">
              <a:buNone/>
            </a:pPr>
            <a:r>
              <a:rPr lang="fr-FR" dirty="0" smtClean="0"/>
              <a:t>Pour toutes ces visites il existe une tolérance pour leur application. </a:t>
            </a:r>
          </a:p>
          <a:p>
            <a:pPr algn="just">
              <a:buFontTx/>
              <a:buChar char="-"/>
            </a:pPr>
            <a:r>
              <a:rPr lang="fr-FR" dirty="0" smtClean="0"/>
              <a:t>10h pour une 50h ou une 100h, 30 h pour une 500h, 1000h ou 2000h </a:t>
            </a:r>
          </a:p>
          <a:p>
            <a:pPr algn="just">
              <a:buFontTx/>
              <a:buChar char="-"/>
            </a:pPr>
            <a:r>
              <a:rPr lang="fr-FR" dirty="0" smtClean="0"/>
              <a:t>1 mois pour une 1 an, 2 mois pour une 3 ans ou une 6 ans</a:t>
            </a:r>
            <a:endParaRPr lang="fr-FR" dirty="0"/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26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49486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600" u="sng" dirty="0"/>
              <a:t>Les Consignes de Navigabilité (</a:t>
            </a:r>
            <a:r>
              <a:rPr lang="fr-FR" sz="3600" u="sng" dirty="0" smtClean="0"/>
              <a:t>CN)</a:t>
            </a:r>
            <a:endParaRPr lang="fr-FR" sz="3600" dirty="0" smtClean="0"/>
          </a:p>
          <a:p>
            <a:pPr marL="0" indent="0" algn="ctr">
              <a:buNone/>
            </a:pPr>
            <a:endParaRPr lang="fr-FR" sz="1050" b="1" dirty="0" smtClean="0"/>
          </a:p>
          <a:p>
            <a:pPr marL="0" indent="0" algn="just">
              <a:buNone/>
            </a:pPr>
            <a:r>
              <a:rPr lang="fr-FR" dirty="0" smtClean="0"/>
              <a:t>A ces visites, vient se rajouter l’application des consignes de navigabilité. </a:t>
            </a:r>
          </a:p>
          <a:p>
            <a:pPr marL="0" indent="0" algn="just">
              <a:buNone/>
            </a:pPr>
            <a:r>
              <a:rPr lang="fr-FR" dirty="0"/>
              <a:t>Les consignes de navigabilité (CN) (ou en anglais </a:t>
            </a:r>
            <a:r>
              <a:rPr lang="fr-FR" dirty="0" err="1"/>
              <a:t>Airworthiness</a:t>
            </a:r>
            <a:r>
              <a:rPr lang="fr-FR" dirty="0"/>
              <a:t> Directive – AD) sont des décisions publiées par les autorités compétentes en matière de navigabilité </a:t>
            </a:r>
            <a:r>
              <a:rPr lang="fr-FR" dirty="0" smtClean="0"/>
              <a:t>(OSAC </a:t>
            </a:r>
            <a:r>
              <a:rPr lang="fr-FR" dirty="0"/>
              <a:t>ou </a:t>
            </a:r>
            <a:r>
              <a:rPr lang="fr-FR" dirty="0" smtClean="0"/>
              <a:t>EASA) contenant </a:t>
            </a:r>
            <a:r>
              <a:rPr lang="fr-FR" dirty="0"/>
              <a:t>des actions impératives à réaliser sur les aéronefs concernés, suite à un défaut de conception, de production ou de maintenance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r>
              <a:rPr lang="fr-FR" dirty="0" smtClean="0"/>
              <a:t>Pour </a:t>
            </a:r>
            <a:r>
              <a:rPr lang="fr-FR" dirty="0"/>
              <a:t>certains régimes restreints (ex : CNRA, CNRAC, CDNR) certaines CN peuvent ne pas être appliquées, sous responsabilité du </a:t>
            </a:r>
            <a:r>
              <a:rPr lang="fr-FR" dirty="0" smtClean="0"/>
              <a:t>propriétaire.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9977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49486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dirty="0"/>
              <a:t>Les AD émises par l’AESA sont disponibles sur </a:t>
            </a:r>
            <a:r>
              <a:rPr lang="fr-FR" dirty="0">
                <a:hlinkClick r:id="rId2"/>
              </a:rPr>
              <a:t>le site internet de l’AESA.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Les AD émises par </a:t>
            </a:r>
            <a:r>
              <a:rPr lang="fr-FR" dirty="0" smtClean="0"/>
              <a:t>la DGAC sont </a:t>
            </a:r>
            <a:r>
              <a:rPr lang="fr-FR" dirty="0"/>
              <a:t>disponibles </a:t>
            </a:r>
            <a:r>
              <a:rPr lang="fr-FR" dirty="0" smtClean="0">
                <a:hlinkClick r:id="rId2"/>
              </a:rPr>
              <a:t>sur </a:t>
            </a:r>
            <a:r>
              <a:rPr lang="fr-FR" dirty="0">
                <a:hlinkClick r:id="rId2"/>
              </a:rPr>
              <a:t>le site de l’AESA</a:t>
            </a:r>
            <a:r>
              <a:rPr lang="fr-FR" dirty="0"/>
              <a:t>, pour les AD émises </a:t>
            </a:r>
            <a:r>
              <a:rPr lang="fr-FR" dirty="0" smtClean="0"/>
              <a:t>après </a:t>
            </a:r>
            <a:r>
              <a:rPr lang="fr-FR" dirty="0"/>
              <a:t>le 15 septembre </a:t>
            </a:r>
            <a:r>
              <a:rPr lang="fr-FR" dirty="0" smtClean="0"/>
              <a:t>2008 et </a:t>
            </a:r>
            <a:r>
              <a:rPr lang="fr-FR" dirty="0" smtClean="0">
                <a:hlinkClick r:id="rId3"/>
              </a:rPr>
              <a:t>sur </a:t>
            </a:r>
            <a:r>
              <a:rPr lang="fr-FR" dirty="0">
                <a:hlinkClick r:id="rId3"/>
              </a:rPr>
              <a:t>le site de </a:t>
            </a:r>
            <a:r>
              <a:rPr lang="fr-FR" dirty="0" smtClean="0">
                <a:hlinkClick r:id="rId3"/>
              </a:rPr>
              <a:t>l’OSAC</a:t>
            </a: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Les CN sont </a:t>
            </a:r>
            <a:r>
              <a:rPr lang="fr-FR" dirty="0"/>
              <a:t>soit définitives, soit répétitives (horaire ou calendaire)</a:t>
            </a:r>
          </a:p>
          <a:p>
            <a:pPr marL="0" indent="0" algn="just">
              <a:buNone/>
            </a:pPr>
            <a:r>
              <a:rPr lang="fr-FR" dirty="0"/>
              <a:t>Elles </a:t>
            </a:r>
            <a:r>
              <a:rPr lang="fr-FR" dirty="0" smtClean="0"/>
              <a:t>concernent </a:t>
            </a:r>
            <a:r>
              <a:rPr lang="fr-FR" dirty="0"/>
              <a:t>l’avion, l’hélice, le moteur et tous les autres </a:t>
            </a:r>
            <a:r>
              <a:rPr lang="fr-FR" dirty="0" smtClean="0"/>
              <a:t>équipements. Elles renvoient souvent à un Bulletin Service (SB)</a:t>
            </a: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Pour un aéronef ELA1, la </a:t>
            </a:r>
            <a:r>
              <a:rPr lang="fr-FR" dirty="0"/>
              <a:t>non-application d’une CN dans les délais indiqués entraîne l’inaptitude au vol de l’aéronef. </a:t>
            </a:r>
            <a:r>
              <a:rPr lang="fr-FR" dirty="0" smtClean="0"/>
              <a:t>Les </a:t>
            </a:r>
            <a:r>
              <a:rPr lang="fr-FR" dirty="0"/>
              <a:t>CN répétitives n’ont aucunes </a:t>
            </a:r>
            <a:r>
              <a:rPr lang="fr-FR" dirty="0" smtClean="0"/>
              <a:t>tolérances</a:t>
            </a:r>
          </a:p>
          <a:p>
            <a:pPr marL="0" indent="0" algn="just">
              <a:buNone/>
            </a:pPr>
            <a:r>
              <a:rPr lang="fr-FR" i="1" dirty="0" smtClean="0">
                <a:hlinkClick r:id="rId4"/>
              </a:rPr>
              <a:t>Exemple Consignes de Navigabilité </a:t>
            </a:r>
            <a:r>
              <a:rPr lang="fr-FR" i="1" dirty="0">
                <a:hlinkClick r:id="rId4"/>
              </a:rPr>
              <a:t>DR400</a:t>
            </a:r>
            <a:endParaRPr lang="fr-FR" i="1" dirty="0"/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169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49486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600" u="sng" dirty="0" smtClean="0"/>
              <a:t>Traitement des équipements soumis </a:t>
            </a:r>
          </a:p>
          <a:p>
            <a:pPr marL="0" indent="0" algn="ctr">
              <a:buNone/>
            </a:pPr>
            <a:r>
              <a:rPr lang="fr-FR" sz="3600" u="sng" dirty="0" smtClean="0"/>
              <a:t>à potentiel ou à vie limite (cardex)</a:t>
            </a:r>
            <a:endParaRPr lang="fr-FR" sz="3600" dirty="0" smtClean="0"/>
          </a:p>
          <a:p>
            <a:pPr marL="0" indent="0" algn="ctr">
              <a:buNone/>
            </a:pPr>
            <a:endParaRPr lang="fr-FR" sz="1050" dirty="0" smtClean="0"/>
          </a:p>
          <a:p>
            <a:pPr marL="0" indent="0" algn="just">
              <a:buNone/>
            </a:pPr>
            <a:r>
              <a:rPr lang="fr-FR" dirty="0" smtClean="0"/>
              <a:t>Certains éléments de l’avion, le moteur, l’hélice et certains équipements sont soumis à des tâches spécifiques hors protocole et/ou à une limite de fonctionnement. </a:t>
            </a:r>
          </a:p>
          <a:p>
            <a:pPr marL="0" indent="0" algn="just">
              <a:buNone/>
            </a:pPr>
            <a:r>
              <a:rPr lang="fr-FR" dirty="0" smtClean="0"/>
              <a:t>Pour l’avion, le constructeur liste ces éléments dans son </a:t>
            </a:r>
            <a:r>
              <a:rPr lang="fr-FR" dirty="0" smtClean="0">
                <a:hlinkClick r:id="rId2"/>
              </a:rPr>
              <a:t>programme d’entretien </a:t>
            </a:r>
            <a:r>
              <a:rPr lang="fr-FR" sz="2000" dirty="0" smtClean="0">
                <a:hlinkClick r:id="rId2"/>
              </a:rPr>
              <a:t>(p. 21)</a:t>
            </a:r>
            <a:endParaRPr lang="fr-FR" sz="2000" dirty="0" smtClean="0"/>
          </a:p>
          <a:p>
            <a:pPr marL="0" indent="0" algn="just">
              <a:buNone/>
            </a:pPr>
            <a:r>
              <a:rPr lang="fr-FR" dirty="0" smtClean="0"/>
              <a:t>Le traitement de ces tâches est dans la mesure du possible anticipé et intégré dans une visite.</a:t>
            </a:r>
          </a:p>
          <a:p>
            <a:pPr marL="0" indent="0" algn="just">
              <a:buNone/>
            </a:pPr>
            <a:r>
              <a:rPr lang="fr-FR" i="1" dirty="0" smtClean="0">
                <a:hlinkClick r:id="rId3"/>
              </a:rPr>
              <a:t>Exemple de Cardex </a:t>
            </a:r>
            <a:r>
              <a:rPr lang="fr-FR" i="1" dirty="0">
                <a:hlinkClick r:id="rId3"/>
              </a:rPr>
              <a:t>DR400</a:t>
            </a:r>
            <a:endParaRPr lang="fr-FR" i="1" dirty="0"/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6641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54264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dirty="0" smtClean="0"/>
              <a:t>Pour l’hélice et certains autres équipements, le constructeur définit une limitation de potentiel horaire ou calendaire qui, lorsqu’elle est atteinte, impose son rebut ou sa </a:t>
            </a:r>
            <a:r>
              <a:rPr lang="fr-FR" dirty="0"/>
              <a:t>R</a:t>
            </a:r>
            <a:r>
              <a:rPr lang="fr-FR" dirty="0" smtClean="0"/>
              <a:t>évision Générale. </a:t>
            </a:r>
          </a:p>
          <a:p>
            <a:pPr marL="0" indent="0" algn="just">
              <a:buNone/>
            </a:pPr>
            <a:r>
              <a:rPr lang="fr-FR" dirty="0" smtClean="0"/>
              <a:t>Certaines de ces limitations peuvent simplement être une inspection visuelle ou un examen visuel.</a:t>
            </a:r>
          </a:p>
          <a:p>
            <a:pPr marL="0" indent="0" algn="just">
              <a:buNone/>
            </a:pPr>
            <a:r>
              <a:rPr lang="fr-FR" dirty="0" smtClean="0"/>
              <a:t>L’information sur ces limitations est généralement transmise sous forme de SB ou de SL ou indiquée dans le manuel de maintenance.</a:t>
            </a:r>
          </a:p>
          <a:p>
            <a:pPr marL="0" indent="0" algn="just">
              <a:buNone/>
            </a:pPr>
            <a:r>
              <a:rPr lang="fr-FR" u="sng" dirty="0" smtClean="0"/>
              <a:t>Exemples:</a:t>
            </a:r>
          </a:p>
          <a:p>
            <a:pPr marL="0" indent="0" algn="just">
              <a:buNone/>
            </a:pPr>
            <a:r>
              <a:rPr lang="fr-FR" dirty="0" smtClean="0"/>
              <a:t>Silencieux </a:t>
            </a:r>
            <a:r>
              <a:rPr lang="fr-FR" dirty="0" err="1" smtClean="0"/>
              <a:t>Scai</a:t>
            </a:r>
            <a:r>
              <a:rPr lang="fr-FR" dirty="0" smtClean="0"/>
              <a:t> Tech: </a:t>
            </a:r>
            <a:r>
              <a:rPr lang="fr-FR" dirty="0" smtClean="0">
                <a:hlinkClick r:id="rId2"/>
              </a:rPr>
              <a:t>Manuel de Maintenance </a:t>
            </a:r>
            <a:r>
              <a:rPr lang="fr-FR" sz="2000" i="1" dirty="0">
                <a:hlinkClick r:id="rId2"/>
              </a:rPr>
              <a:t>(</a:t>
            </a:r>
            <a:r>
              <a:rPr lang="fr-FR" sz="2000" i="1" dirty="0" smtClean="0">
                <a:hlinkClick r:id="rId2"/>
              </a:rPr>
              <a:t>p. </a:t>
            </a:r>
            <a:r>
              <a:rPr lang="fr-FR" sz="2000" i="1" dirty="0">
                <a:hlinkClick r:id="rId2"/>
              </a:rPr>
              <a:t>6)</a:t>
            </a:r>
            <a:r>
              <a:rPr lang="fr-FR" sz="2000" i="1" dirty="0">
                <a:hlinkClick r:id="rId3" action="ppaction://hlinkfile"/>
              </a:rPr>
              <a:t> </a:t>
            </a:r>
            <a:endParaRPr lang="fr-FR" sz="2000" i="1" dirty="0"/>
          </a:p>
          <a:p>
            <a:pPr marL="0" indent="0" algn="just">
              <a:buNone/>
            </a:pPr>
            <a:r>
              <a:rPr lang="fr-FR" dirty="0" smtClean="0"/>
              <a:t>Pile balise de détresse: </a:t>
            </a:r>
            <a:r>
              <a:rPr lang="fr-FR" dirty="0" smtClean="0">
                <a:hlinkClick r:id="rId4"/>
              </a:rPr>
              <a:t>Installation et </a:t>
            </a:r>
            <a:r>
              <a:rPr lang="fr-FR" dirty="0" err="1" smtClean="0">
                <a:hlinkClick r:id="rId4"/>
              </a:rPr>
              <a:t>Operation</a:t>
            </a:r>
            <a:r>
              <a:rPr lang="fr-FR" dirty="0" smtClean="0">
                <a:hlinkClick r:id="rId4"/>
              </a:rPr>
              <a:t> </a:t>
            </a:r>
            <a:r>
              <a:rPr lang="fr-FR" dirty="0" err="1" smtClean="0">
                <a:hlinkClick r:id="rId4"/>
              </a:rPr>
              <a:t>Manual</a:t>
            </a:r>
            <a:r>
              <a:rPr lang="fr-FR" dirty="0" smtClean="0">
                <a:hlinkClick r:id="rId4"/>
              </a:rPr>
              <a:t> </a:t>
            </a:r>
            <a:r>
              <a:rPr lang="fr-FR" sz="2000" i="1" dirty="0" smtClean="0">
                <a:hlinkClick r:id="rId4"/>
              </a:rPr>
              <a:t>(p. 601)</a:t>
            </a:r>
            <a:endParaRPr lang="fr-FR" sz="2000" i="1" dirty="0" smtClean="0"/>
          </a:p>
          <a:p>
            <a:pPr marL="0" indent="0" algn="just">
              <a:buNone/>
            </a:pPr>
            <a:r>
              <a:rPr lang="fr-FR" dirty="0"/>
              <a:t>Pompe à vide </a:t>
            </a:r>
            <a:r>
              <a:rPr lang="fr-FR" dirty="0" err="1" smtClean="0"/>
              <a:t>Rapco</a:t>
            </a:r>
            <a:r>
              <a:rPr lang="fr-FR" dirty="0"/>
              <a:t>: </a:t>
            </a:r>
            <a:r>
              <a:rPr lang="fr-FR" dirty="0" err="1">
                <a:hlinkClick r:id="rId5"/>
              </a:rPr>
              <a:t>Rapco</a:t>
            </a:r>
            <a:r>
              <a:rPr lang="fr-FR" dirty="0">
                <a:hlinkClick r:id="rId5"/>
              </a:rPr>
              <a:t> Service </a:t>
            </a:r>
            <a:r>
              <a:rPr lang="fr-FR" dirty="0" err="1">
                <a:hlinkClick r:id="rId5"/>
              </a:rPr>
              <a:t>Letter</a:t>
            </a:r>
            <a:r>
              <a:rPr lang="fr-FR" dirty="0">
                <a:hlinkClick r:id="rId5"/>
              </a:rPr>
              <a:t> </a:t>
            </a:r>
            <a:r>
              <a:rPr lang="fr-FR" dirty="0" smtClean="0">
                <a:hlinkClick r:id="rId5"/>
              </a:rPr>
              <a:t>RASL-005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Inspection ceinture et harnais F150: </a:t>
            </a:r>
            <a:r>
              <a:rPr lang="fr-FR" dirty="0" err="1" smtClean="0">
                <a:hlinkClick r:id="rId6"/>
              </a:rPr>
              <a:t>Cessna</a:t>
            </a:r>
            <a:r>
              <a:rPr lang="fr-FR" dirty="0" smtClean="0">
                <a:hlinkClick r:id="rId6"/>
              </a:rPr>
              <a:t> SB 96-2 </a:t>
            </a:r>
            <a:r>
              <a:rPr lang="fr-FR" sz="2000" i="1" dirty="0">
                <a:hlinkClick r:id="rId6"/>
              </a:rPr>
              <a:t>(p</a:t>
            </a:r>
            <a:r>
              <a:rPr lang="fr-FR" sz="2000" i="1" dirty="0" smtClean="0">
                <a:hlinkClick r:id="rId6"/>
              </a:rPr>
              <a:t>. 9 </a:t>
            </a:r>
            <a:r>
              <a:rPr lang="fr-FR" sz="2000" i="1" dirty="0">
                <a:hlinkClick r:id="rId6"/>
              </a:rPr>
              <a:t>et 11)</a:t>
            </a:r>
            <a:endParaRPr lang="fr-FR" sz="2000" i="1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397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54264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/>
              <a:t>Le moteur </a:t>
            </a:r>
            <a:r>
              <a:rPr lang="fr-FR" sz="2400" dirty="0" smtClean="0"/>
              <a:t>a également une limite de potentiel horaire et calendaire qui lorsque la 1ère des 2 est atteinte impose une Révision Générale.</a:t>
            </a:r>
          </a:p>
          <a:p>
            <a:pPr marL="0" indent="0" algn="just">
              <a:buNone/>
            </a:pPr>
            <a:r>
              <a:rPr lang="fr-FR" sz="2400" dirty="0" smtClean="0"/>
              <a:t>Cette limite est définie par le constructeur du moteur </a:t>
            </a:r>
            <a:r>
              <a:rPr lang="fr-FR" sz="2400" dirty="0" err="1" smtClean="0"/>
              <a:t>Lycoming</a:t>
            </a:r>
            <a:r>
              <a:rPr lang="fr-FR" sz="2400" dirty="0" smtClean="0"/>
              <a:t> au travers </a:t>
            </a:r>
            <a:r>
              <a:rPr lang="fr-FR" sz="2400" dirty="0"/>
              <a:t>du </a:t>
            </a:r>
            <a:r>
              <a:rPr lang="fr-FR" sz="2400" dirty="0">
                <a:hlinkClick r:id="rId2"/>
              </a:rPr>
              <a:t>SI </a:t>
            </a:r>
            <a:r>
              <a:rPr lang="fr-FR" sz="2400" dirty="0" smtClean="0">
                <a:hlinkClick r:id="rId2"/>
              </a:rPr>
              <a:t>n° 1009 - Time </a:t>
            </a:r>
            <a:r>
              <a:rPr lang="fr-FR" sz="2400" dirty="0" err="1" smtClean="0">
                <a:hlinkClick r:id="rId2"/>
              </a:rPr>
              <a:t>Between</a:t>
            </a:r>
            <a:r>
              <a:rPr lang="fr-FR" sz="2400" dirty="0" smtClean="0">
                <a:hlinkClick r:id="rId2"/>
              </a:rPr>
              <a:t> </a:t>
            </a:r>
            <a:r>
              <a:rPr lang="fr-FR" sz="2400" dirty="0" err="1" smtClean="0">
                <a:hlinkClick r:id="rId2"/>
              </a:rPr>
              <a:t>Overhaul</a:t>
            </a:r>
            <a:r>
              <a:rPr lang="fr-FR" sz="2400" dirty="0" smtClean="0">
                <a:hlinkClick r:id="rId2"/>
              </a:rPr>
              <a:t> (TBO) </a:t>
            </a:r>
            <a:r>
              <a:rPr lang="fr-FR" sz="1800" i="1" dirty="0">
                <a:hlinkClick r:id="rId2"/>
              </a:rPr>
              <a:t>(p 2 et 3)</a:t>
            </a:r>
            <a:r>
              <a:rPr lang="fr-FR" sz="1800" i="1" dirty="0">
                <a:hlinkClick r:id="rId3" action="ppaction://hlinkfile"/>
              </a:rPr>
              <a:t> </a:t>
            </a:r>
            <a:endParaRPr lang="fr-FR" sz="1800" i="1" dirty="0"/>
          </a:p>
          <a:p>
            <a:pPr marL="0" indent="0" algn="just">
              <a:buNone/>
            </a:pPr>
            <a:r>
              <a:rPr lang="fr-FR" sz="2400" dirty="0" smtClean="0"/>
              <a:t>Pour nos DR400, ce SI indique les potentiels suivant avant RG :</a:t>
            </a:r>
          </a:p>
          <a:p>
            <a:pPr algn="just">
              <a:buFontTx/>
              <a:buChar char="-"/>
            </a:pPr>
            <a:r>
              <a:rPr lang="fr-FR" sz="2400" dirty="0" err="1" smtClean="0"/>
              <a:t>Lycoming</a:t>
            </a:r>
            <a:r>
              <a:rPr lang="fr-FR" sz="2400" dirty="0" smtClean="0"/>
              <a:t> O-320-D2A </a:t>
            </a:r>
            <a:r>
              <a:rPr lang="fr-FR" sz="2400" dirty="0"/>
              <a:t>(DR 400/140B) : 12 </a:t>
            </a:r>
            <a:r>
              <a:rPr lang="fr-FR" sz="2400" dirty="0" smtClean="0"/>
              <a:t>ans/2000 h </a:t>
            </a:r>
          </a:p>
          <a:p>
            <a:pPr algn="just">
              <a:buFontTx/>
              <a:buChar char="-"/>
            </a:pPr>
            <a:r>
              <a:rPr lang="fr-FR" sz="2400" dirty="0" err="1" smtClean="0"/>
              <a:t>Lycoming</a:t>
            </a:r>
            <a:r>
              <a:rPr lang="fr-FR" sz="2400" dirty="0" smtClean="0"/>
              <a:t> </a:t>
            </a:r>
            <a:r>
              <a:rPr lang="fr-FR" sz="2400" dirty="0"/>
              <a:t>O-235-L2A (DR 400/120) : 12 ans/2400 h </a:t>
            </a:r>
            <a:endParaRPr lang="fr-FR" sz="2400" dirty="0" smtClean="0"/>
          </a:p>
          <a:p>
            <a:pPr marL="0" indent="0" algn="just">
              <a:buNone/>
            </a:pPr>
            <a:r>
              <a:rPr lang="fr-FR" sz="2400" dirty="0" smtClean="0"/>
              <a:t>En </a:t>
            </a:r>
            <a:r>
              <a:rPr lang="fr-FR" sz="2400" dirty="0"/>
              <a:t>France, une procédure particulière </a:t>
            </a:r>
            <a:r>
              <a:rPr lang="fr-FR" sz="2400" dirty="0" smtClean="0">
                <a:hlinkClick r:id="rId4"/>
              </a:rPr>
              <a:t>(G-4111)</a:t>
            </a:r>
            <a:r>
              <a:rPr lang="fr-FR" sz="2400" dirty="0" smtClean="0"/>
              <a:t> nous </a:t>
            </a:r>
            <a:r>
              <a:rPr lang="fr-FR" sz="2400" dirty="0"/>
              <a:t>permet d’augmenter de 20 % le potentiel horaire </a:t>
            </a:r>
            <a:r>
              <a:rPr lang="fr-FR" sz="2400" dirty="0" smtClean="0"/>
              <a:t>des moteurs avant </a:t>
            </a:r>
            <a:r>
              <a:rPr lang="fr-FR" sz="2400" dirty="0"/>
              <a:t>RG </a:t>
            </a:r>
            <a:r>
              <a:rPr lang="fr-FR" sz="2400" dirty="0" smtClean="0"/>
              <a:t>et </a:t>
            </a:r>
            <a:r>
              <a:rPr lang="fr-FR" sz="2400" dirty="0"/>
              <a:t>de supprimer le potentiel calendaire moyennant un suivi particulier [inspection </a:t>
            </a:r>
            <a:r>
              <a:rPr lang="fr-FR" sz="2400" dirty="0" err="1"/>
              <a:t>anti-corrosion</a:t>
            </a:r>
            <a:r>
              <a:rPr lang="fr-FR" sz="2400" dirty="0"/>
              <a:t> </a:t>
            </a:r>
            <a:r>
              <a:rPr lang="fr-FR" sz="2400" dirty="0" smtClean="0"/>
              <a:t>à l’échéance des 12 ans puis tous </a:t>
            </a:r>
            <a:r>
              <a:rPr lang="fr-FR" sz="2400" dirty="0"/>
              <a:t>les 3 ans </a:t>
            </a:r>
            <a:r>
              <a:rPr lang="fr-FR" sz="2400" dirty="0" smtClean="0"/>
              <a:t>et </a:t>
            </a:r>
            <a:r>
              <a:rPr lang="fr-FR" sz="2400" dirty="0"/>
              <a:t>inspection particulière (100h / an) à l’échéance des 12 ans </a:t>
            </a:r>
            <a:r>
              <a:rPr lang="fr-FR" sz="2400" dirty="0" smtClean="0"/>
              <a:t> puis tous </a:t>
            </a:r>
            <a:r>
              <a:rPr lang="fr-FR" sz="2400" dirty="0"/>
              <a:t>les ans </a:t>
            </a:r>
            <a:r>
              <a:rPr lang="fr-FR" sz="2400" dirty="0" smtClean="0"/>
              <a:t>jusqu’à atteindre </a:t>
            </a:r>
            <a:r>
              <a:rPr lang="fr-FR" sz="2400" dirty="0"/>
              <a:t>le TBO + 20</a:t>
            </a:r>
            <a:r>
              <a:rPr lang="fr-FR" sz="2400" dirty="0" smtClean="0"/>
              <a:t>%].</a:t>
            </a:r>
          </a:p>
          <a:p>
            <a:pPr marL="0" indent="0" algn="just">
              <a:buNone/>
            </a:pPr>
            <a:r>
              <a:rPr lang="fr-FR" sz="2400" dirty="0" smtClean="0"/>
              <a:t>Cette procédure nous permet donc </a:t>
            </a:r>
            <a:r>
              <a:rPr lang="fr-FR" sz="2400" dirty="0"/>
              <a:t>d’atteindre 2400 h pour les </a:t>
            </a:r>
            <a:r>
              <a:rPr lang="fr-FR" sz="2400" dirty="0" smtClean="0"/>
              <a:t>O-320-D2A et 2880 h pour les O-235-L2A avant TBO.</a:t>
            </a:r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  <a:p>
            <a:pPr marL="0" indent="0" algn="just">
              <a:buNone/>
            </a:pPr>
            <a:endParaRPr lang="fr-FR" sz="2400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4434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49486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600" u="sng" dirty="0" smtClean="0"/>
              <a:t>Traitement des pannes et défauts </a:t>
            </a:r>
          </a:p>
          <a:p>
            <a:pPr marL="0" indent="0" algn="ctr">
              <a:buNone/>
            </a:pPr>
            <a:r>
              <a:rPr lang="fr-FR" sz="3600" u="sng" dirty="0" smtClean="0"/>
              <a:t>signalés par les utilisateurs</a:t>
            </a:r>
            <a:endParaRPr lang="fr-FR" sz="3600" dirty="0" smtClean="0"/>
          </a:p>
          <a:p>
            <a:pPr marL="0" indent="0" algn="ctr">
              <a:buNone/>
            </a:pPr>
            <a:endParaRPr lang="fr-FR" sz="1050" dirty="0" smtClean="0"/>
          </a:p>
          <a:p>
            <a:pPr marL="0" indent="0" algn="just">
              <a:buNone/>
            </a:pPr>
            <a:r>
              <a:rPr lang="fr-FR" dirty="0" smtClean="0"/>
              <a:t>Les </a:t>
            </a:r>
            <a:r>
              <a:rPr lang="fr-FR" dirty="0"/>
              <a:t>défauts signalés par les pilotes (lorsqu’ils peuvent être différés) sont traités </a:t>
            </a:r>
            <a:r>
              <a:rPr lang="fr-FR" dirty="0" smtClean="0"/>
              <a:t>lors des visites programmées.</a:t>
            </a:r>
          </a:p>
          <a:p>
            <a:pPr marL="0" indent="0" algn="just">
              <a:buNone/>
            </a:pPr>
            <a:r>
              <a:rPr lang="fr-FR" dirty="0" smtClean="0"/>
              <a:t>S’ils ne peuvent attendre et s’ils bloquent l’avion, ils sont traités immédiatement à part d’une visite programmée.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algn="just">
              <a:buFontTx/>
              <a:buChar char="-"/>
            </a:pP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001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6108" y="173587"/>
            <a:ext cx="9050795" cy="641959"/>
          </a:xfr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rgbClr val="FFFF00"/>
                </a:solidFill>
              </a:rPr>
              <a:t>SOMMAIRE</a:t>
            </a:r>
            <a:endParaRPr lang="fr-FR" sz="3200" b="1" u="sng" cap="all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3938" y="1970804"/>
            <a:ext cx="10481011" cy="38981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4000" b="1" dirty="0" smtClean="0"/>
              <a:t>- Navigabilité:  définition et types d’aéronefs</a:t>
            </a:r>
          </a:p>
          <a:p>
            <a:pPr marL="0" indent="0" algn="just">
              <a:buNone/>
            </a:pPr>
            <a:r>
              <a:rPr lang="fr-FR" sz="4000" b="1" dirty="0" smtClean="0"/>
              <a:t>- Les agréments de l’Aéro Club d’Andernos</a:t>
            </a:r>
          </a:p>
          <a:p>
            <a:pPr marL="0" indent="0" algn="just">
              <a:buNone/>
            </a:pPr>
            <a:r>
              <a:rPr lang="fr-FR" sz="4000" b="1" dirty="0" smtClean="0"/>
              <a:t>- L’agrément maintenance</a:t>
            </a:r>
          </a:p>
          <a:p>
            <a:pPr marL="0" indent="0" algn="just">
              <a:buNone/>
            </a:pPr>
            <a:r>
              <a:rPr lang="fr-FR" sz="4000" b="1" dirty="0" smtClean="0"/>
              <a:t>- Entretien d’un DR 400</a:t>
            </a:r>
          </a:p>
          <a:p>
            <a:pPr marL="0" indent="0" algn="just">
              <a:buNone/>
            </a:pPr>
            <a:r>
              <a:rPr lang="fr-FR" sz="4000" b="1" smtClean="0"/>
              <a:t>- Questions </a:t>
            </a:r>
            <a:r>
              <a:rPr lang="fr-FR" sz="4000" b="1" dirty="0" smtClean="0"/>
              <a:t>/ réponses</a:t>
            </a:r>
            <a:endParaRPr lang="fr-FR" sz="4000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5810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49486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3600" u="sng" dirty="0" smtClean="0"/>
              <a:t>Outillage et documentation</a:t>
            </a:r>
            <a:endParaRPr lang="fr-FR" sz="3600" dirty="0" smtClean="0"/>
          </a:p>
          <a:p>
            <a:pPr marL="0" indent="0" algn="just">
              <a:buNone/>
            </a:pPr>
            <a:r>
              <a:rPr lang="fr-FR" dirty="0" smtClean="0"/>
              <a:t>Outre l’outillage individuel et spécifique, l’atelier utilise également de </a:t>
            </a:r>
            <a:r>
              <a:rPr lang="fr-FR" dirty="0" smtClean="0">
                <a:hlinkClick r:id="rId2"/>
              </a:rPr>
              <a:t>l’outillage soumis à étalonnage</a:t>
            </a: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L’atelier doit également posséder la documentation nécessaire à l’entretien de l’avion traité en visite</a:t>
            </a:r>
          </a:p>
          <a:p>
            <a:pPr marL="0" indent="0" algn="ctr">
              <a:buNone/>
            </a:pPr>
            <a:r>
              <a:rPr lang="fr-FR" sz="3600" u="sng" dirty="0" smtClean="0"/>
              <a:t>Fin des travaux</a:t>
            </a:r>
            <a:endParaRPr lang="fr-FR" sz="3600" u="sng" dirty="0"/>
          </a:p>
          <a:p>
            <a:pPr marL="0" indent="0" algn="just">
              <a:buNone/>
            </a:pPr>
            <a:r>
              <a:rPr lang="fr-FR" dirty="0" smtClean="0"/>
              <a:t>Lorsque les travaux sont terminés, le responsable d’entretien délivre une A.P.R.S. (Approbation Pour Remise en Service) et libère l’aéronef qui peut à ce moment la revoler.</a:t>
            </a:r>
          </a:p>
          <a:p>
            <a:pPr marL="0" indent="0" algn="just">
              <a:buNone/>
            </a:pPr>
            <a:r>
              <a:rPr lang="fr-FR" dirty="0" smtClean="0"/>
              <a:t>Il renseigne ensuite </a:t>
            </a:r>
            <a:r>
              <a:rPr lang="fr-FR" dirty="0" smtClean="0">
                <a:hlinkClick r:id="rId3"/>
              </a:rPr>
              <a:t>un compte rendu de visite</a:t>
            </a:r>
            <a:r>
              <a:rPr lang="fr-FR" dirty="0" smtClean="0"/>
              <a:t> qui est remis à l’Organisme de Gestion pour mise à jour du statut de navigabilité de l’avion et archivage.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endParaRPr lang="fr-FR" dirty="0"/>
          </a:p>
          <a:p>
            <a:pPr algn="just">
              <a:buFontTx/>
              <a:buChar char="-"/>
            </a:pPr>
            <a:endParaRPr lang="fr-FR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3673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Connecteur droit 49"/>
          <p:cNvCxnSpPr/>
          <p:nvPr/>
        </p:nvCxnSpPr>
        <p:spPr>
          <a:xfrm>
            <a:off x="3275045" y="1063143"/>
            <a:ext cx="0" cy="5623797"/>
          </a:xfrm>
          <a:prstGeom prst="line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7728341" y="1063143"/>
            <a:ext cx="0" cy="5623797"/>
          </a:xfrm>
          <a:prstGeom prst="line">
            <a:avLst/>
          </a:prstGeom>
          <a:ln w="28575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746639" y="961108"/>
            <a:ext cx="3293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Organisme de Gestion</a:t>
            </a:r>
          </a:p>
          <a:p>
            <a:pPr algn="ctr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Part M/G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734561" y="961108"/>
            <a:ext cx="3719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Organisme de Maintenance</a:t>
            </a:r>
          </a:p>
          <a:p>
            <a:pPr algn="ctr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Part M/F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707" y="1099608"/>
            <a:ext cx="29470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6">
                    <a:lumMod val="75000"/>
                  </a:schemeClr>
                </a:solidFill>
              </a:rPr>
              <a:t>Propriétaire </a:t>
            </a:r>
            <a:endParaRPr lang="fr-FR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0" y="1607439"/>
            <a:ext cx="2947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Heures de vol</a:t>
            </a:r>
          </a:p>
          <a:p>
            <a:pPr algn="ctr"/>
            <a:r>
              <a:rPr lang="fr-FR" sz="1600" dirty="0" smtClean="0"/>
              <a:t>Pannes - défauts </a:t>
            </a:r>
            <a:endParaRPr lang="fr-FR" sz="1600" dirty="0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3440399" y="3434229"/>
            <a:ext cx="467688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58644" y="1665749"/>
            <a:ext cx="2947097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Edite le Bon de Commande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Type de visite à effectuer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Item cardex à traiter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CN à appliquer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SB à appliquer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Pannes et défauts à traiter</a:t>
            </a:r>
            <a:endParaRPr lang="fr-FR" sz="1400" dirty="0"/>
          </a:p>
        </p:txBody>
      </p:sp>
      <p:cxnSp>
        <p:nvCxnSpPr>
          <p:cNvPr id="14" name="Connecteur droit avec flèche 13"/>
          <p:cNvCxnSpPr/>
          <p:nvPr/>
        </p:nvCxnSpPr>
        <p:spPr>
          <a:xfrm flipV="1">
            <a:off x="7351834" y="1957071"/>
            <a:ext cx="765454" cy="179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335690" y="1614861"/>
            <a:ext cx="2517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Prend en cpte le BDC et prévoit les rechanges nécessaires</a:t>
            </a:r>
            <a:endParaRPr lang="fr-FR" sz="1600" dirty="0"/>
          </a:p>
        </p:txBody>
      </p:sp>
      <p:sp>
        <p:nvSpPr>
          <p:cNvPr id="22" name="ZoneTexte 21"/>
          <p:cNvSpPr txBox="1"/>
          <p:nvPr/>
        </p:nvSpPr>
        <p:spPr>
          <a:xfrm>
            <a:off x="8233142" y="3217451"/>
            <a:ext cx="2947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Effectue les travaux</a:t>
            </a:r>
          </a:p>
        </p:txBody>
      </p:sp>
      <p:cxnSp>
        <p:nvCxnSpPr>
          <p:cNvPr id="23" name="Connecteur droit avec flèche 22"/>
          <p:cNvCxnSpPr/>
          <p:nvPr/>
        </p:nvCxnSpPr>
        <p:spPr>
          <a:xfrm>
            <a:off x="9766640" y="3602829"/>
            <a:ext cx="16932" cy="4495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8582186" y="5621817"/>
            <a:ext cx="26813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Renseigne un Compte Rendu de visite</a:t>
            </a:r>
          </a:p>
        </p:txBody>
      </p:sp>
      <p:cxnSp>
        <p:nvCxnSpPr>
          <p:cNvPr id="26" name="Connecteur droit avec flèche 25"/>
          <p:cNvCxnSpPr/>
          <p:nvPr/>
        </p:nvCxnSpPr>
        <p:spPr>
          <a:xfrm flipH="1">
            <a:off x="9859086" y="5118596"/>
            <a:ext cx="10023" cy="44122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/>
          <p:nvPr/>
        </p:nvCxnSpPr>
        <p:spPr>
          <a:xfrm flipH="1">
            <a:off x="2666795" y="4646364"/>
            <a:ext cx="5394682" cy="262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3775685" y="5445622"/>
            <a:ext cx="3199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Met à jour les données de navigabilité, les </a:t>
            </a:r>
            <a:r>
              <a:rPr lang="fr-FR" sz="1600" dirty="0" smtClean="0"/>
              <a:t>livrets </a:t>
            </a:r>
            <a:r>
              <a:rPr lang="fr-FR" sz="1600" dirty="0"/>
              <a:t>cellule et moteur et archive le Compte Rendu</a:t>
            </a:r>
          </a:p>
        </p:txBody>
      </p:sp>
      <p:cxnSp>
        <p:nvCxnSpPr>
          <p:cNvPr id="33" name="Connecteur droit avec flèche 32"/>
          <p:cNvCxnSpPr/>
          <p:nvPr/>
        </p:nvCxnSpPr>
        <p:spPr>
          <a:xfrm>
            <a:off x="1413987" y="2380111"/>
            <a:ext cx="6909" cy="58678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147209" y="3200958"/>
            <a:ext cx="2947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Met à disposition de l’atelier l’avion et le carnet de route</a:t>
            </a:r>
            <a:endParaRPr lang="fr-FR" sz="1600" dirty="0"/>
          </a:p>
        </p:txBody>
      </p:sp>
      <p:sp>
        <p:nvSpPr>
          <p:cNvPr id="36" name="ZoneTexte 35"/>
          <p:cNvSpPr txBox="1"/>
          <p:nvPr/>
        </p:nvSpPr>
        <p:spPr>
          <a:xfrm>
            <a:off x="8378718" y="4225600"/>
            <a:ext cx="29470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Prononce l’APRS, renseigne le Carnet de Route et remet l’avion à disposition</a:t>
            </a:r>
          </a:p>
        </p:txBody>
      </p:sp>
      <p:cxnSp>
        <p:nvCxnSpPr>
          <p:cNvPr id="39" name="Connecteur droit avec flèche 38"/>
          <p:cNvCxnSpPr/>
          <p:nvPr/>
        </p:nvCxnSpPr>
        <p:spPr>
          <a:xfrm>
            <a:off x="2760101" y="1869037"/>
            <a:ext cx="887564" cy="1505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flipH="1" flipV="1">
            <a:off x="7098110" y="5870698"/>
            <a:ext cx="1400790" cy="214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/>
          <p:cNvSpPr txBox="1"/>
          <p:nvPr/>
        </p:nvSpPr>
        <p:spPr>
          <a:xfrm>
            <a:off x="134761" y="4477087"/>
            <a:ext cx="2947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 smtClean="0"/>
              <a:t>Réutilise l’avion</a:t>
            </a:r>
            <a:endParaRPr lang="fr-FR" sz="1600" dirty="0"/>
          </a:p>
        </p:txBody>
      </p:sp>
      <p:sp>
        <p:nvSpPr>
          <p:cNvPr id="27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337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5" grpId="0"/>
      <p:bldP spid="22" grpId="0"/>
      <p:bldP spid="25" grpId="0"/>
      <p:bldP spid="31" grpId="0"/>
      <p:bldP spid="34" grpId="0"/>
      <p:bldP spid="36" grpId="0"/>
      <p:bldP spid="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139133"/>
            <a:ext cx="10319078" cy="494862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fr-FR" sz="3600" b="1" dirty="0" smtClean="0"/>
          </a:p>
          <a:p>
            <a:pPr marL="0" indent="0" algn="ctr">
              <a:buNone/>
            </a:pPr>
            <a:r>
              <a:rPr lang="fr-FR" sz="3600" b="1" dirty="0" smtClean="0"/>
              <a:t>Avez-vous des questions ??</a:t>
            </a:r>
          </a:p>
          <a:p>
            <a:pPr marL="0" indent="0" algn="ctr">
              <a:buNone/>
            </a:pPr>
            <a:endParaRPr lang="fr-FR" sz="3600" b="1" dirty="0"/>
          </a:p>
          <a:p>
            <a:pPr marL="0" indent="0" algn="ctr">
              <a:buNone/>
            </a:pPr>
            <a:endParaRPr lang="fr-FR" sz="3600" b="1" dirty="0" smtClean="0"/>
          </a:p>
          <a:p>
            <a:pPr marL="0" indent="0" algn="ctr">
              <a:buNone/>
            </a:pPr>
            <a:r>
              <a:rPr lang="fr-FR" sz="5400" b="1" dirty="0" smtClean="0">
                <a:solidFill>
                  <a:srgbClr val="0070C0"/>
                </a:solidFill>
              </a:rPr>
              <a:t>FIN DE LA 1</a:t>
            </a:r>
            <a:r>
              <a:rPr lang="fr-FR" sz="5400" b="1" baseline="30000" dirty="0" smtClean="0">
                <a:solidFill>
                  <a:srgbClr val="0070C0"/>
                </a:solidFill>
              </a:rPr>
              <a:t>ère</a:t>
            </a:r>
            <a:r>
              <a:rPr lang="fr-FR" sz="5400" b="1" dirty="0" smtClean="0">
                <a:solidFill>
                  <a:srgbClr val="0070C0"/>
                </a:solidFill>
              </a:rPr>
              <a:t> Partie</a:t>
            </a:r>
          </a:p>
          <a:p>
            <a:pPr marL="0" indent="0" algn="ctr">
              <a:buNone/>
            </a:pPr>
            <a:r>
              <a:rPr lang="fr-FR" sz="5400" b="1" dirty="0" smtClean="0">
                <a:solidFill>
                  <a:srgbClr val="0070C0"/>
                </a:solidFill>
              </a:rPr>
              <a:t>Merci pour votre participation</a:t>
            </a:r>
            <a:endParaRPr lang="fr-FR" sz="5400" b="1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7157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36108" y="173587"/>
            <a:ext cx="905079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Navigabilité D’UN Aéronef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3938" y="1215024"/>
            <a:ext cx="10481011" cy="5642975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fr-FR" b="1" smtClean="0"/>
              <a:t>Définition: La navigabilité est l’aptitude d’un aéronef à voler en sécurité, vis-à-vis de ses occupants, des autres aéronefs et des personnes survolées.</a:t>
            </a:r>
          </a:p>
          <a:p>
            <a:pPr marL="0" indent="0">
              <a:buNone/>
            </a:pPr>
            <a:r>
              <a:rPr lang="fr-FR" smtClean="0"/>
              <a:t>Elle découle des conditions de sa conception, de sa fabrication et de son entretien (maintenance).</a:t>
            </a:r>
          </a:p>
          <a:p>
            <a:pPr marL="0" indent="0">
              <a:buNone/>
            </a:pPr>
            <a:r>
              <a:rPr lang="fr-FR" smtClean="0"/>
              <a:t>Dans notre Aéro-club nous avons divers types d’aéronefs:</a:t>
            </a:r>
          </a:p>
          <a:p>
            <a:r>
              <a:rPr lang="fr-FR" u="sng" smtClean="0"/>
              <a:t>ELA1 (European Light Aircraft 1), relevant des règles européennes (MTOM &lt;= 1200 kg et non CMPA) </a:t>
            </a:r>
          </a:p>
          <a:p>
            <a:pPr lvl="1"/>
            <a:r>
              <a:rPr lang="fr-FR" smtClean="0"/>
              <a:t>Robin DR 400</a:t>
            </a:r>
          </a:p>
          <a:p>
            <a:pPr lvl="1"/>
            <a:r>
              <a:rPr lang="fr-FR" smtClean="0"/>
              <a:t>Reims Cessna F150</a:t>
            </a:r>
          </a:p>
          <a:p>
            <a:pPr lvl="1"/>
            <a:r>
              <a:rPr lang="fr-FR" smtClean="0"/>
              <a:t>Tecnam P 2002 JF</a:t>
            </a:r>
          </a:p>
          <a:p>
            <a:pPr lvl="1"/>
            <a:endParaRPr lang="fr-FR" sz="1200" smtClean="0"/>
          </a:p>
          <a:p>
            <a:pPr marL="228600" lvl="1">
              <a:spcBef>
                <a:spcPts val="1000"/>
              </a:spcBef>
            </a:pPr>
            <a:r>
              <a:rPr lang="fr-FR" sz="2900" u="sng" smtClean="0"/>
              <a:t>Aéronefs ne relevant pas des règles européennes,</a:t>
            </a:r>
          </a:p>
          <a:p>
            <a:pPr lvl="1"/>
            <a:r>
              <a:rPr lang="fr-FR" smtClean="0"/>
              <a:t>Aéronefs dont 51% au moins ont été construits par un amateur (CNRA)</a:t>
            </a:r>
          </a:p>
          <a:p>
            <a:pPr marL="1143000" lvl="3">
              <a:spcBef>
                <a:spcPts val="1000"/>
              </a:spcBef>
            </a:pPr>
            <a:r>
              <a:rPr lang="fr-FR" sz="2400" smtClean="0"/>
              <a:t>Ruby ‘’Clémentine’’</a:t>
            </a:r>
          </a:p>
          <a:p>
            <a:pPr lvl="1"/>
            <a:r>
              <a:rPr lang="fr-FR" smtClean="0"/>
              <a:t>Aéronefs mono ou biplace très légers (ULM)</a:t>
            </a:r>
          </a:p>
          <a:p>
            <a:pPr marL="1143000" lvl="3">
              <a:spcBef>
                <a:spcPts val="1000"/>
              </a:spcBef>
            </a:pPr>
            <a:r>
              <a:rPr lang="fr-FR" sz="2400" smtClean="0"/>
              <a:t>Nynja</a:t>
            </a:r>
          </a:p>
          <a:p>
            <a:pPr marL="1143000" lvl="3">
              <a:spcBef>
                <a:spcPts val="1000"/>
              </a:spcBef>
            </a:pPr>
            <a:r>
              <a:rPr lang="fr-FR" sz="2400" smtClean="0"/>
              <a:t>CTSL</a:t>
            </a:r>
          </a:p>
          <a:p>
            <a:pPr lvl="1"/>
            <a:r>
              <a:rPr lang="fr-FR" smtClean="0"/>
              <a:t>Aéronefs assemblés à partir d’un kit (CNSK)</a:t>
            </a:r>
          </a:p>
          <a:p>
            <a:pPr marL="1143000" lvl="3">
              <a:spcBef>
                <a:spcPts val="1000"/>
              </a:spcBef>
            </a:pPr>
            <a:r>
              <a:rPr lang="fr-FR" sz="2600" smtClean="0"/>
              <a:t>MCR 4S</a:t>
            </a:r>
            <a:endParaRPr lang="fr-FR" sz="26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079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3938" y="1492116"/>
            <a:ext cx="10515600" cy="45609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3600" b="1" dirty="0">
                <a:solidFill>
                  <a:schemeClr val="accent1">
                    <a:lumMod val="75000"/>
                  </a:schemeClr>
                </a:solidFill>
              </a:rPr>
              <a:t>Dans cette présentation nous nous intéresserons uniquement </a:t>
            </a:r>
            <a:r>
              <a:rPr lang="fr-FR" sz="3600" b="1" dirty="0" smtClean="0">
                <a:solidFill>
                  <a:schemeClr val="accent1">
                    <a:lumMod val="75000"/>
                  </a:schemeClr>
                </a:solidFill>
              </a:rPr>
              <a:t>à la navigabilité des </a:t>
            </a:r>
            <a:r>
              <a:rPr lang="fr-FR" sz="3600" b="1" dirty="0">
                <a:solidFill>
                  <a:schemeClr val="accent1">
                    <a:lumMod val="75000"/>
                  </a:schemeClr>
                </a:solidFill>
              </a:rPr>
              <a:t>aéronefs </a:t>
            </a:r>
            <a:r>
              <a:rPr lang="fr-FR" sz="3600" b="1" dirty="0" smtClean="0">
                <a:solidFill>
                  <a:schemeClr val="accent1">
                    <a:lumMod val="75000"/>
                  </a:schemeClr>
                </a:solidFill>
              </a:rPr>
              <a:t>de notre Aéro Club relevant </a:t>
            </a:r>
            <a:r>
              <a:rPr lang="fr-FR" sz="3600" b="1" dirty="0">
                <a:solidFill>
                  <a:schemeClr val="accent1">
                    <a:lumMod val="75000"/>
                  </a:schemeClr>
                </a:solidFill>
              </a:rPr>
              <a:t>des règles </a:t>
            </a:r>
            <a:r>
              <a:rPr lang="fr-FR" sz="3600" b="1" dirty="0" smtClean="0">
                <a:solidFill>
                  <a:schemeClr val="accent1">
                    <a:lumMod val="75000"/>
                  </a:schemeClr>
                </a:solidFill>
              </a:rPr>
              <a:t>européennes (ELA1) :</a:t>
            </a:r>
          </a:p>
          <a:p>
            <a:pPr marL="0" indent="0" algn="just">
              <a:buNone/>
            </a:pPr>
            <a:endParaRPr lang="fr-FR" sz="1400" b="1" dirty="0"/>
          </a:p>
          <a:p>
            <a:pPr lvl="1"/>
            <a:r>
              <a:rPr lang="fr-FR" sz="3200" dirty="0"/>
              <a:t>Les Robin DR 400/120  YK et KF</a:t>
            </a:r>
          </a:p>
          <a:p>
            <a:pPr lvl="1"/>
            <a:r>
              <a:rPr lang="fr-FR" sz="3200" dirty="0"/>
              <a:t>Les Robin DR 400/140B KZ et VT</a:t>
            </a:r>
          </a:p>
          <a:p>
            <a:pPr lvl="1"/>
            <a:r>
              <a:rPr lang="fr-FR" sz="3200" dirty="0"/>
              <a:t>Les Reims </a:t>
            </a:r>
            <a:r>
              <a:rPr lang="fr-FR" sz="3200" dirty="0" err="1"/>
              <a:t>Cessna</a:t>
            </a:r>
            <a:r>
              <a:rPr lang="fr-FR" sz="3200" dirty="0"/>
              <a:t> F150 BN et NS</a:t>
            </a:r>
          </a:p>
          <a:p>
            <a:pPr lvl="1"/>
            <a:r>
              <a:rPr lang="fr-FR" sz="3200" dirty="0"/>
              <a:t>Le </a:t>
            </a:r>
            <a:r>
              <a:rPr lang="fr-FR" sz="3200" dirty="0" err="1"/>
              <a:t>Tecnam</a:t>
            </a:r>
            <a:r>
              <a:rPr lang="fr-FR" sz="3200" dirty="0"/>
              <a:t> P 2002 JF GD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2636108" y="173587"/>
            <a:ext cx="8262801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Navigabilité D’UN Aéronef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187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53938" y="1401502"/>
            <a:ext cx="10319078" cy="45609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3200" dirty="0" smtClean="0"/>
              <a:t>Afin de traiter la navigabilité de ses </a:t>
            </a:r>
            <a:r>
              <a:rPr lang="fr-FR" sz="3200" dirty="0"/>
              <a:t>aéronefs </a:t>
            </a:r>
            <a:r>
              <a:rPr lang="fr-FR" sz="3200" dirty="0" smtClean="0"/>
              <a:t>ELA1, notre Aéro club possède 2 agréments :</a:t>
            </a:r>
          </a:p>
          <a:p>
            <a:pPr marL="0" indent="0" algn="just">
              <a:buNone/>
            </a:pPr>
            <a:endParaRPr lang="fr-FR" sz="1600" b="1" dirty="0"/>
          </a:p>
          <a:p>
            <a:pPr lvl="1" algn="just"/>
            <a:r>
              <a:rPr lang="fr-FR" sz="2800" dirty="0" smtClean="0"/>
              <a:t>1 agrément Part M / </a:t>
            </a:r>
            <a:r>
              <a:rPr lang="fr-FR" sz="2800" dirty="0" err="1" smtClean="0"/>
              <a:t>sous-part</a:t>
            </a:r>
            <a:r>
              <a:rPr lang="fr-FR" sz="2800" dirty="0" smtClean="0"/>
              <a:t> F sous le numéro FR.MF.0190</a:t>
            </a:r>
            <a:r>
              <a:rPr lang="fr-FR" sz="2800" dirty="0"/>
              <a:t>. pour la maintenance </a:t>
            </a:r>
            <a:r>
              <a:rPr lang="fr-FR" sz="2800" dirty="0" smtClean="0"/>
              <a:t>(on va l’appeler ‘’l’atelier’’)</a:t>
            </a:r>
          </a:p>
          <a:p>
            <a:pPr marL="457200" lvl="1" indent="0" algn="just">
              <a:buNone/>
            </a:pPr>
            <a:endParaRPr lang="fr-FR" sz="1600" dirty="0"/>
          </a:p>
          <a:p>
            <a:pPr lvl="1" algn="just"/>
            <a:r>
              <a:rPr lang="fr-FR" sz="2800" dirty="0" smtClean="0"/>
              <a:t>1 </a:t>
            </a:r>
            <a:r>
              <a:rPr lang="fr-FR" sz="2800" dirty="0"/>
              <a:t>agrément Part M / </a:t>
            </a:r>
            <a:r>
              <a:rPr lang="fr-FR" sz="2800" dirty="0" err="1" smtClean="0"/>
              <a:t>sous-part</a:t>
            </a:r>
            <a:r>
              <a:rPr lang="fr-FR" sz="2800" dirty="0" smtClean="0"/>
              <a:t> </a:t>
            </a:r>
            <a:r>
              <a:rPr lang="fr-FR" sz="2800" dirty="0"/>
              <a:t>G avec le privilège I sous le numéro FR.MG.0369. </a:t>
            </a:r>
            <a:r>
              <a:rPr lang="fr-FR" sz="2800" dirty="0" smtClean="0"/>
              <a:t>pour </a:t>
            </a:r>
            <a:r>
              <a:rPr lang="fr-FR" sz="2800" dirty="0"/>
              <a:t>la </a:t>
            </a:r>
            <a:r>
              <a:rPr lang="fr-FR" sz="2800" dirty="0" smtClean="0"/>
              <a:t>gestion du maintien de la navigabilité (G) </a:t>
            </a:r>
            <a:r>
              <a:rPr lang="fr-FR" sz="2800" u="sng" dirty="0" smtClean="0"/>
              <a:t>et</a:t>
            </a:r>
            <a:r>
              <a:rPr lang="fr-FR" sz="2800" dirty="0" smtClean="0"/>
              <a:t> la prérogative </a:t>
            </a:r>
            <a:r>
              <a:rPr lang="fr-FR" sz="2800" dirty="0"/>
              <a:t>d’examen de </a:t>
            </a:r>
            <a:r>
              <a:rPr lang="fr-FR" sz="2800" dirty="0" smtClean="0"/>
              <a:t>navigabilité (I) (on va l’appeler l’Organisme de Gestion)</a:t>
            </a:r>
          </a:p>
          <a:p>
            <a:pPr marL="457200" lvl="1" indent="0" algn="just">
              <a:buNone/>
            </a:pPr>
            <a:endParaRPr lang="fr-FR" sz="1400" dirty="0" smtClean="0"/>
          </a:p>
          <a:p>
            <a:pPr marL="457200" lvl="1" indent="0" algn="just">
              <a:buNone/>
            </a:pPr>
            <a:r>
              <a:rPr lang="fr-FR" sz="2800" b="1" dirty="0" smtClean="0">
                <a:solidFill>
                  <a:schemeClr val="accent1">
                    <a:lumMod val="75000"/>
                  </a:schemeClr>
                </a:solidFill>
              </a:rPr>
              <a:t>Dans cette première partie nous traiterons uniquement la maintenance (Part M / sous part F)</a:t>
            </a:r>
            <a:endParaRPr lang="fr-F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32238" y="173587"/>
            <a:ext cx="10140778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ATELIER </a:t>
            </a:r>
            <a:r>
              <a:rPr lang="fr-FR" sz="3200" b="1" u="sng" cap="all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AéRONAUTIQUE</a:t>
            </a:r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fr-FR" sz="3200" b="1" u="sng" cap="al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DE L’</a:t>
            </a:r>
            <a:r>
              <a:rPr lang="fr-FR" sz="3200" b="1" u="sng" cap="all" dirty="0" err="1">
                <a:solidFill>
                  <a:schemeClr val="tx2">
                    <a:lumMod val="20000"/>
                    <a:lumOff val="80000"/>
                  </a:schemeClr>
                </a:solidFill>
              </a:rPr>
              <a:t>AéRO</a:t>
            </a:r>
            <a:r>
              <a:rPr lang="fr-FR" sz="3200" b="1" u="sng" cap="al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CLUB D’ANDERNOS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954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3987" y="1188563"/>
            <a:ext cx="10319078" cy="45609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dirty="0" smtClean="0"/>
              <a:t>Cet agrément permet d’effectuer la maintenance de nos avions ELA1. </a:t>
            </a:r>
          </a:p>
          <a:p>
            <a:pPr marL="0" indent="0" algn="just">
              <a:buNone/>
            </a:pPr>
            <a:r>
              <a:rPr lang="fr-FR" sz="2000" dirty="0" smtClean="0"/>
              <a:t>Nota: les </a:t>
            </a:r>
            <a:r>
              <a:rPr lang="fr-FR" sz="2000" dirty="0"/>
              <a:t>autres avions de l’ACA sont entretenus selon des réglementations différentes : UCNRA, UCNSK et les ULM selon les recommandations </a:t>
            </a:r>
            <a:r>
              <a:rPr lang="fr-FR" sz="2000" dirty="0" smtClean="0"/>
              <a:t>constructeurs.</a:t>
            </a:r>
          </a:p>
          <a:p>
            <a:pPr marL="0" indent="0" algn="just">
              <a:buNone/>
            </a:pPr>
            <a:r>
              <a:rPr lang="fr-FR" dirty="0" smtClean="0"/>
              <a:t>L’atelier est audité annuellement par l’OSAC afin de maintenir son agrément.</a:t>
            </a:r>
          </a:p>
          <a:p>
            <a:pPr marL="0" indent="0" algn="just">
              <a:buNone/>
            </a:pPr>
            <a:r>
              <a:rPr lang="fr-FR" dirty="0" smtClean="0"/>
              <a:t>Cet atelier agréé s’appui :</a:t>
            </a:r>
          </a:p>
          <a:p>
            <a:pPr algn="just">
              <a:buFontTx/>
              <a:buChar char="-"/>
            </a:pPr>
            <a:r>
              <a:rPr lang="fr-FR" dirty="0" smtClean="0"/>
              <a:t>sur la compétence d’un </a:t>
            </a:r>
            <a:r>
              <a:rPr lang="fr-FR" smtClean="0"/>
              <a:t>Responsable d’Entretien (R.E</a:t>
            </a:r>
            <a:r>
              <a:rPr lang="fr-FR" dirty="0" smtClean="0"/>
              <a:t>.), Pierre SOCASAU, d’un suppléant, Patrick LABOUYRIE tous 2 détenteurs d’une licence de mécanicien EASA Part 66 et d’un aide mécanicien</a:t>
            </a:r>
          </a:p>
          <a:p>
            <a:pPr algn="just">
              <a:buFontTx/>
              <a:buChar char="-"/>
            </a:pPr>
            <a:r>
              <a:rPr lang="fr-FR" dirty="0" smtClean="0"/>
              <a:t>sur un local dédié, équipé, aménagé et agréé</a:t>
            </a:r>
          </a:p>
          <a:p>
            <a:pPr marL="0" indent="0" algn="just">
              <a:buNone/>
            </a:pPr>
            <a:r>
              <a:rPr lang="fr-FR" dirty="0" smtClean="0"/>
              <a:t>- sur un </a:t>
            </a:r>
            <a:r>
              <a:rPr lang="fr-FR" dirty="0" smtClean="0">
                <a:hlinkClick r:id="rId2"/>
              </a:rPr>
              <a:t>Manuel d’Opération de Maintenance</a:t>
            </a:r>
            <a:r>
              <a:rPr lang="fr-FR" dirty="0" smtClean="0"/>
              <a:t> (MOM)</a:t>
            </a:r>
          </a:p>
          <a:p>
            <a:pPr marL="0" indent="0" algn="just">
              <a:buNone/>
            </a:pPr>
            <a:endParaRPr lang="fr-FR" sz="3200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Agrément </a:t>
            </a:r>
            <a:r>
              <a:rPr lang="fr-FR" sz="3200" b="1" u="sng" cap="all" dirty="0">
                <a:solidFill>
                  <a:schemeClr val="tx2">
                    <a:lumMod val="20000"/>
                    <a:lumOff val="80000"/>
                  </a:schemeClr>
                </a:solidFill>
              </a:rPr>
              <a:t>Part M / </a:t>
            </a:r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Sous - part F (MAINTENANCE)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752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3987" y="1188563"/>
            <a:ext cx="10319078" cy="45609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400" dirty="0" smtClean="0"/>
              <a:t>Chaque avion est entretenu suivant des documents définis et tenus à jour par son constructeur et par ceux des ‘’accessoiristes’’ (moteur, hélice, équipements..)</a:t>
            </a:r>
          </a:p>
          <a:p>
            <a:pPr marL="0" indent="0" algn="just">
              <a:buNone/>
            </a:pPr>
            <a:r>
              <a:rPr lang="fr-FR" sz="2400" dirty="0" smtClean="0">
                <a:solidFill>
                  <a:schemeClr val="accent1">
                    <a:lumMod val="75000"/>
                  </a:schemeClr>
                </a:solidFill>
              </a:rPr>
              <a:t>La suite de la présentation sera axée sur la maintenance de nos DR 400.</a:t>
            </a:r>
          </a:p>
          <a:p>
            <a:pPr marL="0" indent="0" algn="just">
              <a:buNone/>
            </a:pPr>
            <a:r>
              <a:rPr lang="fr-FR" sz="2400" dirty="0" smtClean="0"/>
              <a:t>Pour maintenir la navigabilité des DR 400, le constructeur de l’avion (CEAPR) met à disposition (à titre onéreux):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 </a:t>
            </a:r>
            <a:r>
              <a:rPr lang="fr-FR" sz="2400" dirty="0" smtClean="0">
                <a:hlinkClick r:id="rId2"/>
              </a:rPr>
              <a:t>Programme d’Entretien</a:t>
            </a:r>
            <a:r>
              <a:rPr lang="fr-FR" sz="2400" dirty="0" smtClean="0"/>
              <a:t> </a:t>
            </a:r>
            <a:r>
              <a:rPr lang="fr-FR" sz="2400" dirty="0" err="1" smtClean="0"/>
              <a:t>ref</a:t>
            </a:r>
            <a:r>
              <a:rPr lang="fr-FR" sz="2400" dirty="0" smtClean="0"/>
              <a:t> 1001586 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 </a:t>
            </a:r>
            <a:r>
              <a:rPr lang="fr-FR" sz="2400" dirty="0" smtClean="0">
                <a:hlinkClick r:id="rId3"/>
              </a:rPr>
              <a:t>Manuel d’Entretien</a:t>
            </a:r>
            <a:r>
              <a:rPr lang="fr-FR" sz="2400" dirty="0" smtClean="0"/>
              <a:t> </a:t>
            </a:r>
            <a:r>
              <a:rPr lang="fr-FR" sz="2400" dirty="0" err="1" smtClean="0"/>
              <a:t>ref</a:t>
            </a:r>
            <a:r>
              <a:rPr lang="fr-FR" sz="2400" dirty="0" smtClean="0"/>
              <a:t> 1001606 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 </a:t>
            </a:r>
            <a:r>
              <a:rPr lang="fr-FR" sz="2400" dirty="0" smtClean="0">
                <a:hlinkClick r:id="rId4"/>
              </a:rPr>
              <a:t>Manuel de réparation structurale</a:t>
            </a:r>
            <a:r>
              <a:rPr lang="fr-FR" sz="2400" dirty="0" smtClean="0"/>
              <a:t> </a:t>
            </a:r>
            <a:r>
              <a:rPr lang="fr-FR" sz="2400" dirty="0" err="1" smtClean="0"/>
              <a:t>ref</a:t>
            </a:r>
            <a:r>
              <a:rPr lang="fr-FR" sz="2400" dirty="0" smtClean="0"/>
              <a:t> 1000853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la liste des </a:t>
            </a:r>
            <a:r>
              <a:rPr lang="fr-FR" sz="2400" dirty="0">
                <a:hlinkClick r:id="rId5"/>
              </a:rPr>
              <a:t>SB </a:t>
            </a:r>
            <a:r>
              <a:rPr lang="fr-FR" sz="2400" dirty="0" smtClean="0">
                <a:hlinkClick r:id="rId5"/>
              </a:rPr>
              <a:t>(Service </a:t>
            </a:r>
            <a:r>
              <a:rPr lang="fr-FR" sz="2400" dirty="0">
                <a:hlinkClick r:id="rId5"/>
              </a:rPr>
              <a:t>Bulletin</a:t>
            </a:r>
            <a:r>
              <a:rPr lang="fr-FR" sz="2400" dirty="0" smtClean="0">
                <a:hlinkClick r:id="rId5"/>
              </a:rPr>
              <a:t>)</a:t>
            </a:r>
            <a:r>
              <a:rPr lang="fr-FR" sz="2400" dirty="0" smtClean="0"/>
              <a:t>. Ces SB peuvent être facultatifs, recommandés ou impératifs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la </a:t>
            </a:r>
            <a:r>
              <a:rPr lang="fr-FR" sz="2400" dirty="0"/>
              <a:t>liste des </a:t>
            </a:r>
            <a:r>
              <a:rPr lang="fr-FR" sz="2400" dirty="0" smtClean="0">
                <a:hlinkClick r:id="rId6"/>
              </a:rPr>
              <a:t>SL (</a:t>
            </a:r>
            <a:r>
              <a:rPr lang="fr-FR" sz="2400" dirty="0">
                <a:hlinkClick r:id="rId6"/>
              </a:rPr>
              <a:t>Service </a:t>
            </a:r>
            <a:r>
              <a:rPr lang="fr-FR" sz="2400" dirty="0" err="1" smtClean="0">
                <a:hlinkClick r:id="rId6"/>
              </a:rPr>
              <a:t>Letter</a:t>
            </a:r>
            <a:r>
              <a:rPr lang="fr-FR" sz="2400" dirty="0" smtClean="0">
                <a:hlinkClick r:id="rId6"/>
              </a:rPr>
              <a:t>)</a:t>
            </a:r>
            <a:endParaRPr lang="fr-FR" sz="2400" dirty="0" smtClean="0"/>
          </a:p>
          <a:p>
            <a:pPr algn="just">
              <a:buFontTx/>
              <a:buChar char="-"/>
            </a:pPr>
            <a:r>
              <a:rPr lang="fr-FR" sz="2400" dirty="0" smtClean="0"/>
              <a:t>le catalogue des pièces de rechange</a:t>
            </a:r>
          </a:p>
          <a:p>
            <a:pPr algn="just">
              <a:buFontTx/>
              <a:buChar char="-"/>
            </a:pPr>
            <a:r>
              <a:rPr lang="fr-FR" sz="2400" dirty="0" smtClean="0"/>
              <a:t>les manuels de vol</a:t>
            </a:r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7760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13987" y="1715785"/>
            <a:ext cx="10319078" cy="45609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dirty="0"/>
              <a:t>Le </a:t>
            </a:r>
            <a:r>
              <a:rPr lang="fr-FR" dirty="0" smtClean="0"/>
              <a:t>constructeur du moteur </a:t>
            </a:r>
            <a:r>
              <a:rPr lang="fr-FR" dirty="0" err="1" smtClean="0"/>
              <a:t>Lycoming</a:t>
            </a:r>
            <a:r>
              <a:rPr lang="fr-FR" dirty="0" smtClean="0"/>
              <a:t> met à disposition:</a:t>
            </a:r>
          </a:p>
          <a:p>
            <a:pPr algn="just">
              <a:buFontTx/>
              <a:buChar char="-"/>
            </a:pPr>
            <a:r>
              <a:rPr lang="fr-FR" dirty="0" smtClean="0"/>
              <a:t>L’</a:t>
            </a:r>
            <a:r>
              <a:rPr lang="fr-FR" dirty="0" err="1" smtClean="0"/>
              <a:t>Operator</a:t>
            </a:r>
            <a:r>
              <a:rPr lang="fr-FR" dirty="0" smtClean="0"/>
              <a:t> </a:t>
            </a:r>
            <a:r>
              <a:rPr lang="fr-FR" dirty="0" err="1" smtClean="0"/>
              <a:t>Manual</a:t>
            </a:r>
            <a:r>
              <a:rPr lang="fr-FR" dirty="0" smtClean="0"/>
              <a:t> (manuel d’utilisation et de maintenance) pour chacun de ses moteurs ainsi que les données concernant leurs potentiel horaire et calendaire</a:t>
            </a:r>
          </a:p>
          <a:p>
            <a:pPr algn="just">
              <a:buFontTx/>
              <a:buChar char="-"/>
            </a:pPr>
            <a:r>
              <a:rPr lang="fr-FR" dirty="0" smtClean="0"/>
              <a:t>le Parts </a:t>
            </a:r>
            <a:r>
              <a:rPr lang="fr-FR" dirty="0" err="1" smtClean="0"/>
              <a:t>Catalog</a:t>
            </a:r>
            <a:r>
              <a:rPr lang="fr-FR" dirty="0" smtClean="0"/>
              <a:t> (catalogue des pièces de rechange)</a:t>
            </a:r>
          </a:p>
          <a:p>
            <a:pPr algn="just">
              <a:buFontTx/>
              <a:buChar char="-"/>
            </a:pPr>
            <a:r>
              <a:rPr lang="fr-FR" dirty="0" smtClean="0"/>
              <a:t>la liste des </a:t>
            </a:r>
            <a:r>
              <a:rPr lang="fr-FR" dirty="0"/>
              <a:t>SB </a:t>
            </a:r>
            <a:r>
              <a:rPr lang="fr-FR" dirty="0" smtClean="0"/>
              <a:t>(Service </a:t>
            </a:r>
            <a:r>
              <a:rPr lang="fr-FR" dirty="0"/>
              <a:t>Bulletin)</a:t>
            </a:r>
            <a:endParaRPr lang="fr-FR" dirty="0" smtClean="0"/>
          </a:p>
          <a:p>
            <a:pPr algn="just">
              <a:buFontTx/>
              <a:buChar char="-"/>
            </a:pPr>
            <a:r>
              <a:rPr lang="fr-FR" dirty="0" smtClean="0"/>
              <a:t>la </a:t>
            </a:r>
            <a:r>
              <a:rPr lang="fr-FR" dirty="0"/>
              <a:t>liste des </a:t>
            </a:r>
            <a:r>
              <a:rPr lang="fr-FR" dirty="0" smtClean="0"/>
              <a:t>SL (</a:t>
            </a:r>
            <a:r>
              <a:rPr lang="fr-FR" dirty="0"/>
              <a:t>Service </a:t>
            </a:r>
            <a:r>
              <a:rPr lang="fr-FR" dirty="0" err="1" smtClean="0"/>
              <a:t>Letter</a:t>
            </a:r>
            <a:r>
              <a:rPr lang="fr-FR" dirty="0" smtClean="0"/>
              <a:t>)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17570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24000" y="1798163"/>
            <a:ext cx="10319078" cy="456095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dirty="0" smtClean="0"/>
              <a:t>Le </a:t>
            </a:r>
            <a:r>
              <a:rPr lang="fr-FR" dirty="0"/>
              <a:t>constructeur </a:t>
            </a:r>
            <a:r>
              <a:rPr lang="fr-FR" dirty="0" smtClean="0"/>
              <a:t>de l’hélice Mac </a:t>
            </a:r>
            <a:r>
              <a:rPr lang="fr-FR" dirty="0" err="1" smtClean="0"/>
              <a:t>Cauley</a:t>
            </a:r>
            <a:r>
              <a:rPr lang="fr-FR" dirty="0" smtClean="0"/>
              <a:t> ou </a:t>
            </a:r>
            <a:r>
              <a:rPr lang="fr-FR" dirty="0" err="1" smtClean="0"/>
              <a:t>Sensenich</a:t>
            </a:r>
            <a:r>
              <a:rPr lang="fr-FR" dirty="0" smtClean="0"/>
              <a:t> met à disposition:</a:t>
            </a:r>
          </a:p>
          <a:p>
            <a:pPr algn="just">
              <a:buFontTx/>
              <a:buChar char="-"/>
            </a:pPr>
            <a:r>
              <a:rPr lang="fr-FR" dirty="0" smtClean="0"/>
              <a:t>Le manuel de maintenance </a:t>
            </a:r>
            <a:r>
              <a:rPr lang="fr-FR" dirty="0"/>
              <a:t>pour </a:t>
            </a:r>
            <a:r>
              <a:rPr lang="fr-FR" dirty="0" smtClean="0"/>
              <a:t>chacune </a:t>
            </a:r>
            <a:r>
              <a:rPr lang="fr-FR" dirty="0"/>
              <a:t>de ses </a:t>
            </a:r>
            <a:r>
              <a:rPr lang="fr-FR" dirty="0" smtClean="0"/>
              <a:t>hélices </a:t>
            </a:r>
            <a:r>
              <a:rPr lang="fr-FR" dirty="0"/>
              <a:t>ainsi que les données concernant leurs potentiel horaire et </a:t>
            </a:r>
            <a:r>
              <a:rPr lang="fr-FR" dirty="0" smtClean="0"/>
              <a:t>calendaire</a:t>
            </a:r>
            <a:endParaRPr lang="fr-FR" dirty="0"/>
          </a:p>
          <a:p>
            <a:pPr algn="just">
              <a:buFontTx/>
              <a:buChar char="-"/>
            </a:pPr>
            <a:r>
              <a:rPr lang="fr-FR" dirty="0" smtClean="0"/>
              <a:t>la </a:t>
            </a:r>
            <a:r>
              <a:rPr lang="fr-FR" dirty="0"/>
              <a:t>liste des SB (Service Bulletin)</a:t>
            </a:r>
          </a:p>
          <a:p>
            <a:pPr algn="just">
              <a:buFontTx/>
              <a:buChar char="-"/>
            </a:pPr>
            <a:r>
              <a:rPr lang="fr-FR" dirty="0"/>
              <a:t>la liste des SL (Service </a:t>
            </a:r>
            <a:r>
              <a:rPr lang="fr-FR" dirty="0" err="1"/>
              <a:t>Letter</a:t>
            </a:r>
            <a:r>
              <a:rPr lang="fr-FR" dirty="0"/>
              <a:t>)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>
              <a:buFontTx/>
              <a:buChar char="-"/>
            </a:pPr>
            <a:endParaRPr lang="fr-FR" b="1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10187" r="10203" b="12861"/>
          <a:stretch/>
        </p:blipFill>
        <p:spPr>
          <a:xfrm>
            <a:off x="576649" y="173587"/>
            <a:ext cx="837338" cy="641959"/>
          </a:xfrm>
          <a:prstGeom prst="rect">
            <a:avLst/>
          </a:prstGeom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1524000" y="173587"/>
            <a:ext cx="10209065" cy="641959"/>
          </a:xfrm>
          <a:solidFill>
            <a:schemeClr val="accent5">
              <a:lumMod val="75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fr-FR" sz="3200" b="1" u="sng" cap="all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ENTRETIEN D’UN AVION (Ex: Robin DR 400)</a:t>
            </a:r>
            <a:endParaRPr lang="fr-FR" sz="3200" b="1" u="sng" cap="all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" name="Espace réservé du pied de page 1"/>
          <p:cNvSpPr>
            <a:spLocks noGrp="1"/>
          </p:cNvSpPr>
          <p:nvPr/>
        </p:nvSpPr>
        <p:spPr>
          <a:xfrm>
            <a:off x="8288383" y="6541861"/>
            <a:ext cx="4114800" cy="2360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Patrick LABOUYRIE - Aéro Club Andernos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534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2913</TotalTime>
  <Words>2201</Words>
  <Application>Microsoft Office PowerPoint</Application>
  <PresentationFormat>Grand écran</PresentationFormat>
  <Paragraphs>213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Thème Office</vt:lpstr>
      <vt:lpstr>MAINTIEN DE LA NAVIGABILITÉ DES AÉRONEFS EXPLOITÉS EN AVIATION GÉNÉRALE Partie 1</vt:lpstr>
      <vt:lpstr>SOMMAIRE</vt:lpstr>
      <vt:lpstr>Navigabilité D’UN Aéronef</vt:lpstr>
      <vt:lpstr>Navigabilité D’UN Aéronef</vt:lpstr>
      <vt:lpstr>ATELIER AéRONAUTIQUE DE L’AéRO CLUB D’ANDERNOS</vt:lpstr>
      <vt:lpstr>Agrément Part M / Sous - part F (MAINTENANCE)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  <vt:lpstr>ENTRETIEN D’UN AVION (Ex: Robin DR 400)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 février 2018  Réunion préparatoire Journées des métiers de l’Aéronautique et  Journée Portes Ouvertes Aéro Club Andernos Samedi 7 avril 2018</dc:title>
  <dc:creator>Patrick LABOUYRIE</dc:creator>
  <cp:lastModifiedBy>Patrick LABOUYRIE</cp:lastModifiedBy>
  <cp:revision>301</cp:revision>
  <dcterms:created xsi:type="dcterms:W3CDTF">2018-01-21T11:10:38Z</dcterms:created>
  <dcterms:modified xsi:type="dcterms:W3CDTF">2020-04-13T18:56:58Z</dcterms:modified>
</cp:coreProperties>
</file>